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lear Sans Regular" panose="020B0604020202020204" charset="0"/>
      <p:regular r:id="rId18"/>
      <p:bold r:id="rId19"/>
      <p:italic r:id="rId20"/>
      <p:boldItalic r:id="rId21"/>
    </p:embeddedFont>
    <p:embeddedFont>
      <p:font typeface="Clear Sans Regular Bol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86AA"/>
    <a:srgbClr val="A100FF"/>
    <a:srgbClr val="883C84"/>
    <a:srgbClr val="461B49"/>
    <a:srgbClr val="963488"/>
    <a:srgbClr val="2831A2"/>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9D29D3-7470-4D9C-8C41-BFCDC5C5024B}" v="2" dt="2023-03-03T15:59:15.8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85783" autoAdjust="0"/>
  </p:normalViewPr>
  <p:slideViewPr>
    <p:cSldViewPr>
      <p:cViewPr varScale="1">
        <p:scale>
          <a:sx n="39" d="100"/>
          <a:sy n="39" d="100"/>
        </p:scale>
        <p:origin x="516" y="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savi Hegde" userId="c771fffc-f653-43c7-99fc-d64b2a0e67de" providerId="ADAL" clId="{719D29D3-7470-4D9C-8C41-BFCDC5C5024B}"/>
    <pc:docChg chg="custSel modSld">
      <pc:chgData name="Vasavi Hegde" userId="c771fffc-f653-43c7-99fc-d64b2a0e67de" providerId="ADAL" clId="{719D29D3-7470-4D9C-8C41-BFCDC5C5024B}" dt="2023-03-03T16:03:38.245" v="51" actId="1076"/>
      <pc:docMkLst>
        <pc:docMk/>
      </pc:docMkLst>
      <pc:sldChg chg="modSp mod">
        <pc:chgData name="Vasavi Hegde" userId="c771fffc-f653-43c7-99fc-d64b2a0e67de" providerId="ADAL" clId="{719D29D3-7470-4D9C-8C41-BFCDC5C5024B}" dt="2023-03-03T15:57:18.569" v="0" actId="1076"/>
        <pc:sldMkLst>
          <pc:docMk/>
          <pc:sldMk cId="0" sldId="257"/>
        </pc:sldMkLst>
        <pc:grpChg chg="mod">
          <ac:chgData name="Vasavi Hegde" userId="c771fffc-f653-43c7-99fc-d64b2a0e67de" providerId="ADAL" clId="{719D29D3-7470-4D9C-8C41-BFCDC5C5024B}" dt="2023-03-03T15:57:18.569" v="0" actId="1076"/>
          <ac:grpSpMkLst>
            <pc:docMk/>
            <pc:sldMk cId="0" sldId="257"/>
            <ac:grpSpMk id="17" creationId="{00000000-0000-0000-0000-000000000000}"/>
          </ac:grpSpMkLst>
        </pc:grpChg>
      </pc:sldChg>
      <pc:sldChg chg="addSp delSp modSp mod">
        <pc:chgData name="Vasavi Hegde" userId="c771fffc-f653-43c7-99fc-d64b2a0e67de" providerId="ADAL" clId="{719D29D3-7470-4D9C-8C41-BFCDC5C5024B}" dt="2023-03-03T16:02:16.881" v="45" actId="14100"/>
        <pc:sldMkLst>
          <pc:docMk/>
          <pc:sldMk cId="0" sldId="260"/>
        </pc:sldMkLst>
        <pc:grpChg chg="del mod">
          <ac:chgData name="Vasavi Hegde" userId="c771fffc-f653-43c7-99fc-d64b2a0e67de" providerId="ADAL" clId="{719D29D3-7470-4D9C-8C41-BFCDC5C5024B}" dt="2023-03-03T15:58:52.185" v="11" actId="478"/>
          <ac:grpSpMkLst>
            <pc:docMk/>
            <pc:sldMk cId="0" sldId="260"/>
            <ac:grpSpMk id="28" creationId="{00000000-0000-0000-0000-000000000000}"/>
          </ac:grpSpMkLst>
        </pc:grpChg>
        <pc:picChg chg="add del mod">
          <ac:chgData name="Vasavi Hegde" userId="c771fffc-f653-43c7-99fc-d64b2a0e67de" providerId="ADAL" clId="{719D29D3-7470-4D9C-8C41-BFCDC5C5024B}" dt="2023-03-03T15:58:43.374" v="10" actId="478"/>
          <ac:picMkLst>
            <pc:docMk/>
            <pc:sldMk cId="0" sldId="260"/>
            <ac:picMk id="42" creationId="{E8044656-5812-5EDB-70D3-0E1CECAE7D16}"/>
          </ac:picMkLst>
        </pc:picChg>
        <pc:picChg chg="add mod">
          <ac:chgData name="Vasavi Hegde" userId="c771fffc-f653-43c7-99fc-d64b2a0e67de" providerId="ADAL" clId="{719D29D3-7470-4D9C-8C41-BFCDC5C5024B}" dt="2023-03-03T16:02:16.881" v="45" actId="14100"/>
          <ac:picMkLst>
            <pc:docMk/>
            <pc:sldMk cId="0" sldId="260"/>
            <ac:picMk id="44" creationId="{6BCA8A9A-AD53-407F-1E59-086E439E1945}"/>
          </ac:picMkLst>
        </pc:picChg>
      </pc:sldChg>
      <pc:sldChg chg="modSp mod">
        <pc:chgData name="Vasavi Hegde" userId="c771fffc-f653-43c7-99fc-d64b2a0e67de" providerId="ADAL" clId="{719D29D3-7470-4D9C-8C41-BFCDC5C5024B}" dt="2023-03-03T16:03:10.634" v="46" actId="1076"/>
        <pc:sldMkLst>
          <pc:docMk/>
          <pc:sldMk cId="0" sldId="262"/>
        </pc:sldMkLst>
        <pc:grpChg chg="mod">
          <ac:chgData name="Vasavi Hegde" userId="c771fffc-f653-43c7-99fc-d64b2a0e67de" providerId="ADAL" clId="{719D29D3-7470-4D9C-8C41-BFCDC5C5024B}" dt="2023-03-03T16:03:10.634" v="46" actId="1076"/>
          <ac:grpSpMkLst>
            <pc:docMk/>
            <pc:sldMk cId="0" sldId="262"/>
            <ac:grpSpMk id="4" creationId="{00000000-0000-0000-0000-000000000000}"/>
          </ac:grpSpMkLst>
        </pc:grpChg>
      </pc:sldChg>
      <pc:sldChg chg="delSp modSp mod">
        <pc:chgData name="Vasavi Hegde" userId="c771fffc-f653-43c7-99fc-d64b2a0e67de" providerId="ADAL" clId="{719D29D3-7470-4D9C-8C41-BFCDC5C5024B}" dt="2023-03-03T16:03:38.245" v="51" actId="1076"/>
        <pc:sldMkLst>
          <pc:docMk/>
          <pc:sldMk cId="2453851658" sldId="267"/>
        </pc:sldMkLst>
        <pc:grpChg chg="mod">
          <ac:chgData name="Vasavi Hegde" userId="c771fffc-f653-43c7-99fc-d64b2a0e67de" providerId="ADAL" clId="{719D29D3-7470-4D9C-8C41-BFCDC5C5024B}" dt="2023-03-03T16:03:38.245" v="51" actId="1076"/>
          <ac:grpSpMkLst>
            <pc:docMk/>
            <pc:sldMk cId="2453851658" sldId="267"/>
            <ac:grpSpMk id="2" creationId="{00000000-0000-0000-0000-000000000000}"/>
          </ac:grpSpMkLst>
        </pc:grpChg>
        <pc:grpChg chg="mod">
          <ac:chgData name="Vasavi Hegde" userId="c771fffc-f653-43c7-99fc-d64b2a0e67de" providerId="ADAL" clId="{719D29D3-7470-4D9C-8C41-BFCDC5C5024B}" dt="2023-03-03T16:03:35.439" v="50" actId="1076"/>
          <ac:grpSpMkLst>
            <pc:docMk/>
            <pc:sldMk cId="2453851658" sldId="267"/>
            <ac:grpSpMk id="14" creationId="{00000000-0000-0000-0000-000000000000}"/>
          </ac:grpSpMkLst>
        </pc:grpChg>
        <pc:grpChg chg="del">
          <ac:chgData name="Vasavi Hegde" userId="c771fffc-f653-43c7-99fc-d64b2a0e67de" providerId="ADAL" clId="{719D29D3-7470-4D9C-8C41-BFCDC5C5024B}" dt="2023-03-03T16:03:32.469" v="49" actId="478"/>
          <ac:grpSpMkLst>
            <pc:docMk/>
            <pc:sldMk cId="2453851658" sldId="267"/>
            <ac:grpSpMk id="23" creationId="{00000000-0000-0000-0000-000000000000}"/>
          </ac:grpSpMkLst>
        </pc:grpChg>
      </pc:sldChg>
    </pc:docChg>
  </pc:docChgLst>
</pc:chgInfo>
</file>

<file path=ppt/media/image1.png>
</file>

<file path=ppt/media/image10.svg>
</file>

<file path=ppt/media/image11.png>
</file>

<file path=ppt/media/image12.svg>
</file>

<file path=ppt/media/image13.jpeg>
</file>

<file path=ppt/media/image14.jpeg>
</file>

<file path=ppt/media/image15.jpeg>
</file>

<file path=ppt/media/image16.JPG>
</file>

<file path=ppt/media/image17.png>
</file>

<file path=ppt/media/image18.svg>
</file>

<file path=ppt/media/image19.png>
</file>

<file path=ppt/media/image2.svg>
</file>

<file path=ppt/media/image20.png>
</file>

<file path=ppt/media/image21.jpeg>
</file>

<file path=ppt/media/image22.png>
</file>

<file path=ppt/media/image23.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Hello and welcome, my name is [NAME] and today I will be presenting to you the results of the Data Analytics task.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lvl="0"/>
            <a:endParaRPr lang="en-US" dirty="0"/>
          </a:p>
          <a:p>
            <a:pPr lvl="0"/>
            <a:r>
              <a:rPr lang="en-US" dirty="0"/>
              <a:t>- We found that animals and science are the two most popular categories, suggesting that users like "real-life" and "factual" content</a:t>
            </a:r>
          </a:p>
          <a:p>
            <a:pPr lvl="0"/>
            <a:endParaRPr lang="en-US" dirty="0"/>
          </a:p>
          <a:p>
            <a:pPr lvl="0"/>
            <a:r>
              <a:rPr lang="en-US" dirty="0"/>
              <a:t>- We also found that food was a common theme amongst popular content and the most popular food category was healthy eating. This could be a signal to show the types of people that are using your platform, and you could use this insight to boost engagement even further. For example, you could run a campaign with content focused on this category or work with healthy eating brands to promote content.</a:t>
            </a:r>
          </a:p>
          <a:p>
            <a:pPr lvl="0"/>
            <a:endParaRPr lang="en-US" dirty="0"/>
          </a:p>
          <a:p>
            <a:pPr lvl="0"/>
            <a:r>
              <a:rPr lang="en-US" dirty="0"/>
              <a:t>- As much as this analysis was insightful, we are ready to take it to the next stage and we have the expertise within Accenture to help you realize these kinds of insights in production across your organization and in real-time. We would love to help you with this.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 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the all important results and I will present them as a series of insights and </a:t>
            </a:r>
            <a:r>
              <a:rPr lang="en-US" dirty="0" err="1"/>
              <a:t>visualizatio's</a:t>
            </a:r>
            <a:r>
              <a:rPr lang="en-US" dirty="0"/>
              <a:t> from our analysis.</a:t>
            </a:r>
          </a:p>
          <a:p>
            <a:pPr lvl="0"/>
            <a:endParaRPr lang="en-US" dirty="0"/>
          </a:p>
          <a:p>
            <a:pPr lvl="0"/>
            <a:r>
              <a:rPr lang="en-US" dirty="0"/>
              <a:t>To wrap up, I will summarize and open for any questions.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 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100000 posts per day which amounts to 36 500 000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out data analytics expertise comes in, with the insights that we've uncovered from this task, we can show you exactly how to take analytics to production at scale.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principal has worked with the worlds biggest clients on solving their data problems and was heavily involved in the data engineering side of this project.</a:t>
            </a:r>
          </a:p>
          <a:p>
            <a:pPr lvl="0"/>
            <a:endParaRPr lang="en-US" dirty="0"/>
          </a:p>
          <a:p>
            <a:pPr lvl="0"/>
            <a:r>
              <a:rPr lang="en-US" dirty="0"/>
              <a:t>And finally myself, [NAME],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how did we tackle this problem? </a:t>
            </a:r>
          </a:p>
          <a:p>
            <a:pPr lvl="0"/>
            <a:endParaRPr lang="en-US" dirty="0"/>
          </a:p>
          <a:p>
            <a:pPr lvl="0"/>
            <a:r>
              <a:rPr lang="en-US" dirty="0"/>
              <a:t>Well we approached it in 5 steps:</a:t>
            </a:r>
          </a:p>
          <a:p>
            <a:pPr lvl="0"/>
            <a:endParaRPr lang="en-US" dirty="0"/>
          </a:p>
          <a:p>
            <a:pPr lvl="0"/>
            <a:r>
              <a:rPr lang="en-US" dirty="0"/>
              <a:t>1. Data understanding - the key to success on any data project is to understand the data in detail. So we took the time to understand the data model and domain of your business.</a:t>
            </a:r>
          </a:p>
          <a:p>
            <a:pPr lvl="0"/>
            <a:r>
              <a:rPr lang="en-US" dirty="0"/>
              <a:t>2. Data cleaning - after understanding your business, we then cleaned the available datasets and thought about what an ideal dataset should look like for this problem.</a:t>
            </a:r>
          </a:p>
          <a:p>
            <a:pPr lvl="0"/>
            <a:r>
              <a:rPr lang="en-US" dirty="0"/>
              <a:t>3. Data modelling - After ensuring the data was clean for analysis, we needed to process and model this data into a dataset that can precisely answer the business questions and produce the results needed.</a:t>
            </a:r>
          </a:p>
          <a:p>
            <a:pPr lvl="0"/>
            <a:r>
              <a:rPr lang="en-US" dirty="0"/>
              <a:t>4. Data analysis - With our new dataset, we used our analytical expertise to uncover insights from this dataset and to produce visualizations to describe the insights.</a:t>
            </a:r>
          </a:p>
          <a:p>
            <a:pPr lvl="0"/>
            <a:r>
              <a:rPr lang="en-US" dirty="0"/>
              <a:t>5. And finally we used these insights to unlock business decisions and to make recommendations on next steps.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were 1897 reactions from just the animal category alone! People obviously really like animals!</a:t>
            </a:r>
          </a:p>
          <a:p>
            <a:pPr lvl="0"/>
            <a:endParaRPr lang="en-US" dirty="0"/>
          </a:p>
          <a:p>
            <a:pPr lvl="0"/>
            <a:r>
              <a:rPr lang="en-US" dirty="0"/>
              <a:t>And also the most common month for users to post within was January. This aligns with seasonal trends of social media users that feel the need to reconnect with people after calendar events such as Christmas.</a:t>
            </a:r>
          </a:p>
          <a:p>
            <a:pPr lvl="0"/>
            <a:endParaRPr lang="en-US" dirty="0"/>
          </a:p>
          <a:p>
            <a:pPr lvl="0"/>
            <a:r>
              <a:rPr lang="en-US" dirty="0"/>
              <a:t>But now, onto the main question... which is... what were the top 5 most popular categories of posts?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our analysis, you can see that the top 5 most popular categories of posts were animals, science, healthy eating, technology and food in descending order.</a:t>
            </a:r>
          </a:p>
          <a:p>
            <a:pPr lvl="0"/>
            <a:endParaRPr lang="en-US" dirty="0"/>
          </a:p>
          <a:p>
            <a:pPr lvl="0"/>
            <a:r>
              <a:rPr lang="en-US" dirty="0"/>
              <a:t>Animals had an aggregate popularity score of around 74965. It is very interesting to see both food and healthy eating within the top 5, it really shows that food is a highly engaging content category. Healthy eating ranks slightly higher than food, so perhaps your user base may be skewed towards healthy eaters and health-conscious people.  </a:t>
            </a:r>
          </a:p>
          <a:p>
            <a:pPr lvl="0"/>
            <a:endParaRPr lang="en-US" dirty="0"/>
          </a:p>
          <a:p>
            <a:pPr lvl="0"/>
            <a:r>
              <a:rPr lang="en-US" dirty="0"/>
              <a:t>Finally, its also interesting to see science and technology too. This may suggest that people enjoy consuming factual content and snippets of content that they can learn something from.</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03.03.2023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Additionally, you can see from this chart the % split of popularity between the top 5 categories. There is not much difference between the share of each category, however, the difference between the 1st most popular, animals and the 2nd most popular, science, is the largest gap equal to 1.1%.</a:t>
            </a:r>
          </a:p>
          <a:p>
            <a:pPr lvl="0"/>
            <a:endParaRPr lang="en-US" dirty="0"/>
          </a:p>
          <a:p>
            <a:pPr lvl="0"/>
            <a:r>
              <a:rPr lang="en-US" dirty="0"/>
              <a:t>In business terms, this could suggest that the most popular category, animals, is tailing away from the rest of the categories and may continue to get more and more popular. To avoid an issue where 1 content category consumes the entire platform, it will be important for you to ensure that any algorithms used to govern the content on the platform gives a fair balance to the content categories.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8.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1.jpeg"/><Relationship Id="rId4" Type="http://schemas.openxmlformats.org/officeDocument/2006/relationships/image" Target="../media/image18.sv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23.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8.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2428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312375" y="3305349"/>
            <a:ext cx="5482998" cy="2846933"/>
          </a:xfrm>
          <a:prstGeom prst="rect">
            <a:avLst/>
          </a:prstGeom>
        </p:spPr>
        <p:txBody>
          <a:bodyPr lIns="0" tIns="0" rIns="0" bIns="0" rtlCol="0" anchor="t">
            <a:spAutoFit/>
          </a:bodyPr>
          <a:lstStyle/>
          <a:p>
            <a:pPr algn="ctr">
              <a:lnSpc>
                <a:spcPts val="11059"/>
              </a:lnSpc>
            </a:pPr>
            <a:r>
              <a:rPr lang="en-US" sz="10533" spc="-105" dirty="0">
                <a:solidFill>
                  <a:srgbClr val="FFFFFF"/>
                </a:solidFill>
                <a:latin typeface="Graphik Regular" panose="020B0503030202060203" pitchFamily="34" charset="0"/>
              </a:rPr>
              <a:t>Data</a:t>
            </a:r>
          </a:p>
          <a:p>
            <a:pPr algn="ctr">
              <a:lnSpc>
                <a:spcPts val="11059"/>
              </a:lnSpc>
            </a:pPr>
            <a:r>
              <a:rPr lang="en-US" sz="10533" spc="-105" dirty="0">
                <a:solidFill>
                  <a:srgbClr val="FFFFFF"/>
                </a:solidFill>
                <a:latin typeface="Graphik Regular" panose="020B0503030202060203" pitchFamily="34" charset="0"/>
              </a:rPr>
              <a:t>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Graphik Regular" panose="020B0503030202060203" pitchFamily="34"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sp>
        <p:nvSpPr>
          <p:cNvPr id="26" name="AutoShape 2">
            <a:extLst>
              <a:ext uri="{FF2B5EF4-FFF2-40B4-BE49-F238E27FC236}">
                <a16:creationId xmlns:a16="http://schemas.microsoft.com/office/drawing/2014/main" id="{58EF3471-5986-AE47-8495-728327479938}"/>
              </a:ext>
            </a:extLst>
          </p:cNvPr>
          <p:cNvSpPr/>
          <p:nvPr/>
        </p:nvSpPr>
        <p:spPr>
          <a:xfrm>
            <a:off x="10475052" y="0"/>
            <a:ext cx="7812948" cy="10287000"/>
          </a:xfrm>
          <a:prstGeom prst="rect">
            <a:avLst/>
          </a:prstGeom>
          <a:solidFill>
            <a:srgbClr val="000000">
              <a:alpha val="3922"/>
            </a:srgbClr>
          </a:solidFill>
        </p:spPr>
      </p:sp>
      <p:grpSp>
        <p:nvGrpSpPr>
          <p:cNvPr id="27" name="Group 7">
            <a:extLst>
              <a:ext uri="{FF2B5EF4-FFF2-40B4-BE49-F238E27FC236}">
                <a16:creationId xmlns:a16="http://schemas.microsoft.com/office/drawing/2014/main" id="{234FDAED-EE10-3949-A2A9-F81AC41AFAEF}"/>
              </a:ext>
            </a:extLst>
          </p:cNvPr>
          <p:cNvGrpSpPr/>
          <p:nvPr/>
        </p:nvGrpSpPr>
        <p:grpSpPr>
          <a:xfrm>
            <a:off x="11581833" y="3887618"/>
            <a:ext cx="5677467" cy="2511764"/>
            <a:chOff x="0" y="0"/>
            <a:chExt cx="7569956" cy="3349018"/>
          </a:xfrm>
        </p:grpSpPr>
        <p:sp>
          <p:nvSpPr>
            <p:cNvPr id="28" name="TextBox 8">
              <a:extLst>
                <a:ext uri="{FF2B5EF4-FFF2-40B4-BE49-F238E27FC236}">
                  <a16:creationId xmlns:a16="http://schemas.microsoft.com/office/drawing/2014/main" id="{269B9A6F-DC02-FD48-875A-DE49C95589FA}"/>
                </a:ext>
              </a:extLst>
            </p:cNvPr>
            <p:cNvSpPr txBox="1"/>
            <p:nvPr/>
          </p:nvSpPr>
          <p:spPr>
            <a:xfrm>
              <a:off x="0" y="691989"/>
              <a:ext cx="7569956" cy="2657029"/>
            </a:xfrm>
            <a:prstGeom prst="rect">
              <a:avLst/>
            </a:prstGeom>
          </p:spPr>
          <p:txBody>
            <a:bodyPr lIns="0" tIns="0" rIns="0" bIns="0" rtlCol="0" anchor="t">
              <a:spAutoFit/>
            </a:bodyPr>
            <a:lstStyle/>
            <a:p>
              <a:pPr>
                <a:lnSpc>
                  <a:spcPts val="2660"/>
                </a:lnSpc>
              </a:pPr>
              <a:r>
                <a:rPr lang="en-US" sz="1900" spc="-19" dirty="0">
                  <a:solidFill>
                    <a:srgbClr val="000000"/>
                  </a:solidFill>
                  <a:latin typeface="Clear Sans Regular"/>
                </a:rPr>
                <a:t>Food is a common theme with the top 5 categories with "Healthy Eating" ranking the highest. This may give an indication to the audience within your user base. You could use this insight to create a campaign and work with healthy eating brands to boost user engagement.</a:t>
              </a:r>
            </a:p>
          </p:txBody>
        </p:sp>
        <p:sp>
          <p:nvSpPr>
            <p:cNvPr id="29" name="TextBox 9">
              <a:extLst>
                <a:ext uri="{FF2B5EF4-FFF2-40B4-BE49-F238E27FC236}">
                  <a16:creationId xmlns:a16="http://schemas.microsoft.com/office/drawing/2014/main" id="{9BE98286-20D0-0F43-95FD-A7486B483CB2}"/>
                </a:ext>
              </a:extLst>
            </p:cNvPr>
            <p:cNvSpPr txBox="1"/>
            <p:nvPr/>
          </p:nvSpPr>
          <p:spPr>
            <a:xfrm>
              <a:off x="0" y="-47625"/>
              <a:ext cx="7569956" cy="451705"/>
            </a:xfrm>
            <a:prstGeom prst="rect">
              <a:avLst/>
            </a:prstGeom>
          </p:spPr>
          <p:txBody>
            <a:bodyPr lIns="0" tIns="0" rIns="0" bIns="0" rtlCol="0" anchor="t">
              <a:spAutoFit/>
            </a:bodyPr>
            <a:lstStyle/>
            <a:p>
              <a:pPr>
                <a:lnSpc>
                  <a:spcPts val="2940"/>
                </a:lnSpc>
              </a:pPr>
              <a:r>
                <a:rPr lang="en-US" sz="2100" spc="-21">
                  <a:solidFill>
                    <a:srgbClr val="000000"/>
                  </a:solidFill>
                  <a:latin typeface="Clear Sans Regular Bold"/>
                </a:rPr>
                <a:t>INSIGHT</a:t>
              </a:r>
            </a:p>
          </p:txBody>
        </p:sp>
      </p:grpSp>
      <p:grpSp>
        <p:nvGrpSpPr>
          <p:cNvPr id="30" name="Group 11">
            <a:extLst>
              <a:ext uri="{FF2B5EF4-FFF2-40B4-BE49-F238E27FC236}">
                <a16:creationId xmlns:a16="http://schemas.microsoft.com/office/drawing/2014/main" id="{F1874E57-C775-2B41-8A91-6423DF4C28AF}"/>
              </a:ext>
            </a:extLst>
          </p:cNvPr>
          <p:cNvGrpSpPr/>
          <p:nvPr/>
        </p:nvGrpSpPr>
        <p:grpSpPr>
          <a:xfrm>
            <a:off x="11581833" y="1616149"/>
            <a:ext cx="5677467" cy="1501963"/>
            <a:chOff x="0" y="0"/>
            <a:chExt cx="7569956" cy="2002618"/>
          </a:xfrm>
        </p:grpSpPr>
        <p:sp>
          <p:nvSpPr>
            <p:cNvPr id="31" name="TextBox 12">
              <a:extLst>
                <a:ext uri="{FF2B5EF4-FFF2-40B4-BE49-F238E27FC236}">
                  <a16:creationId xmlns:a16="http://schemas.microsoft.com/office/drawing/2014/main" id="{B930539D-B309-DF4F-BB41-4D61D91F7FC2}"/>
                </a:ext>
              </a:extLst>
            </p:cNvPr>
            <p:cNvSpPr txBox="1"/>
            <p:nvPr/>
          </p:nvSpPr>
          <p:spPr>
            <a:xfrm>
              <a:off x="0" y="691989"/>
              <a:ext cx="7569956" cy="1310629"/>
            </a:xfrm>
            <a:prstGeom prst="rect">
              <a:avLst/>
            </a:prstGeom>
          </p:spPr>
          <p:txBody>
            <a:bodyPr lIns="0" tIns="0" rIns="0" bIns="0" rtlCol="0" anchor="t">
              <a:spAutoFit/>
            </a:bodyPr>
            <a:lstStyle/>
            <a:p>
              <a:pPr>
                <a:lnSpc>
                  <a:spcPts val="2660"/>
                </a:lnSpc>
              </a:pPr>
              <a:r>
                <a:rPr lang="en-US" sz="1900" spc="-19" dirty="0">
                  <a:solidFill>
                    <a:srgbClr val="000000"/>
                  </a:solidFill>
                  <a:latin typeface="Clear Sans Regular"/>
                </a:rPr>
                <a:t>Animals and science are the two most popular categories of content, showing that people enjoy "real-life" and "factual" content the most.</a:t>
              </a:r>
            </a:p>
          </p:txBody>
        </p:sp>
        <p:sp>
          <p:nvSpPr>
            <p:cNvPr id="32" name="TextBox 13">
              <a:extLst>
                <a:ext uri="{FF2B5EF4-FFF2-40B4-BE49-F238E27FC236}">
                  <a16:creationId xmlns:a16="http://schemas.microsoft.com/office/drawing/2014/main" id="{EA775DEA-C6AD-DC4F-AE61-910FBC29EA06}"/>
                </a:ext>
              </a:extLst>
            </p:cNvPr>
            <p:cNvSpPr txBox="1"/>
            <p:nvPr/>
          </p:nvSpPr>
          <p:spPr>
            <a:xfrm>
              <a:off x="0" y="-47625"/>
              <a:ext cx="7569956" cy="451705"/>
            </a:xfrm>
            <a:prstGeom prst="rect">
              <a:avLst/>
            </a:prstGeom>
          </p:spPr>
          <p:txBody>
            <a:bodyPr lIns="0" tIns="0" rIns="0" bIns="0" rtlCol="0" anchor="t">
              <a:spAutoFit/>
            </a:bodyPr>
            <a:lstStyle/>
            <a:p>
              <a:pPr>
                <a:lnSpc>
                  <a:spcPts val="2940"/>
                </a:lnSpc>
              </a:pPr>
              <a:r>
                <a:rPr lang="en-US" sz="2100" spc="-21">
                  <a:solidFill>
                    <a:srgbClr val="000000"/>
                  </a:solidFill>
                  <a:latin typeface="Clear Sans Regular Bold"/>
                </a:rPr>
                <a:t>ANALYSIS</a:t>
              </a:r>
            </a:p>
          </p:txBody>
        </p:sp>
      </p:grpSp>
      <p:sp>
        <p:nvSpPr>
          <p:cNvPr id="33" name="TextBox 15">
            <a:extLst>
              <a:ext uri="{FF2B5EF4-FFF2-40B4-BE49-F238E27FC236}">
                <a16:creationId xmlns:a16="http://schemas.microsoft.com/office/drawing/2014/main" id="{3878C91A-A881-2246-B808-8E2A770FCD2C}"/>
              </a:ext>
            </a:extLst>
          </p:cNvPr>
          <p:cNvSpPr txBox="1"/>
          <p:nvPr/>
        </p:nvSpPr>
        <p:spPr>
          <a:xfrm>
            <a:off x="11581833" y="7519579"/>
            <a:ext cx="5677467" cy="1319571"/>
          </a:xfrm>
          <a:prstGeom prst="rect">
            <a:avLst/>
          </a:prstGeom>
        </p:spPr>
        <p:txBody>
          <a:bodyPr lIns="0" tIns="0" rIns="0" bIns="0" rtlCol="0" anchor="t">
            <a:spAutoFit/>
          </a:bodyPr>
          <a:lstStyle/>
          <a:p>
            <a:pPr>
              <a:lnSpc>
                <a:spcPts val="2660"/>
              </a:lnSpc>
            </a:pPr>
            <a:r>
              <a:rPr lang="en-US" sz="1900" spc="-19" dirty="0">
                <a:solidFill>
                  <a:srgbClr val="000000"/>
                </a:solidFill>
                <a:latin typeface="Clear Sans Regular"/>
              </a:rPr>
              <a:t>This ad-hoc analysis is insightful, but it's time to take this analysis into large scale production for real-time understanding of your business. We can show you how to do this.   </a:t>
            </a:r>
          </a:p>
        </p:txBody>
      </p:sp>
      <p:sp>
        <p:nvSpPr>
          <p:cNvPr id="34" name="TextBox 16">
            <a:extLst>
              <a:ext uri="{FF2B5EF4-FFF2-40B4-BE49-F238E27FC236}">
                <a16:creationId xmlns:a16="http://schemas.microsoft.com/office/drawing/2014/main" id="{C86FA57A-D9CA-A84F-BD9F-47A86DB6898F}"/>
              </a:ext>
            </a:extLst>
          </p:cNvPr>
          <p:cNvSpPr txBox="1"/>
          <p:nvPr/>
        </p:nvSpPr>
        <p:spPr>
          <a:xfrm>
            <a:off x="11581833" y="6964868"/>
            <a:ext cx="5677467" cy="338779"/>
          </a:xfrm>
          <a:prstGeom prst="rect">
            <a:avLst/>
          </a:prstGeom>
        </p:spPr>
        <p:txBody>
          <a:bodyPr lIns="0" tIns="0" rIns="0" bIns="0" rtlCol="0" anchor="t">
            <a:spAutoFit/>
          </a:bodyPr>
          <a:lstStyle/>
          <a:p>
            <a:pPr>
              <a:lnSpc>
                <a:spcPts val="2940"/>
              </a:lnSpc>
            </a:pPr>
            <a:r>
              <a:rPr lang="en-US" sz="2100" spc="-21" dirty="0">
                <a:solidFill>
                  <a:srgbClr val="000000"/>
                </a:solidFill>
                <a:latin typeface="Clear Sans Regular Bold"/>
              </a:rPr>
              <a:t>NEXT STEPS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12292"/>
          </a:xfrm>
          <a:prstGeom prst="rect">
            <a:avLst/>
          </a:prstGeom>
        </p:spPr>
        <p:txBody>
          <a:bodyPr lIns="0" tIns="0" rIns="0" bIns="0" rtlCol="0" anchor="t">
            <a:spAutoFit/>
          </a:bodyPr>
          <a:lstStyle/>
          <a:p>
            <a:pPr>
              <a:lnSpc>
                <a:spcPts val="3640"/>
              </a:lnSpc>
            </a:pPr>
            <a:r>
              <a:rPr lang="en-US" sz="2600" spc="-26" dirty="0">
                <a:solidFill>
                  <a:srgbClr val="FFFFFF"/>
                </a:solidFill>
                <a:latin typeface="Graphik Regular" panose="020B0503030202060203" pitchFamily="34"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3762839"/>
            <a:chOff x="0" y="0"/>
            <a:chExt cx="11564591" cy="5017118"/>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Today's agenda</a:t>
              </a:r>
            </a:p>
          </p:txBody>
        </p:sp>
        <p:sp>
          <p:nvSpPr>
            <p:cNvPr id="4" name="TextBox 4"/>
            <p:cNvSpPr txBox="1"/>
            <p:nvPr/>
          </p:nvSpPr>
          <p:spPr>
            <a:xfrm>
              <a:off x="0" y="2298167"/>
              <a:ext cx="11564591" cy="2718951"/>
            </a:xfrm>
            <a:prstGeom prst="rect">
              <a:avLst/>
            </a:prstGeom>
          </p:spPr>
          <p:txBody>
            <a:bodyPr lIns="0" tIns="0" rIns="0" bIns="0" rtlCol="0" anchor="t">
              <a:spAutoFit/>
            </a:bodyPr>
            <a:lstStyle/>
            <a:p>
              <a:pPr>
                <a:lnSpc>
                  <a:spcPts val="2660"/>
                </a:lnSpc>
              </a:pPr>
              <a:r>
                <a:rPr lang="en-US" sz="1900" spc="-19" dirty="0">
                  <a:solidFill>
                    <a:srgbClr val="000000"/>
                  </a:solidFill>
                  <a:latin typeface="Graphik Regular" panose="020B0503030202060203" pitchFamily="34" charset="0"/>
                </a:rPr>
                <a:t>Project recap</a:t>
              </a:r>
            </a:p>
            <a:p>
              <a:pPr>
                <a:lnSpc>
                  <a:spcPts val="2660"/>
                </a:lnSpc>
              </a:pPr>
              <a:r>
                <a:rPr lang="en-US" sz="1900" spc="-19" dirty="0">
                  <a:solidFill>
                    <a:srgbClr val="000000"/>
                  </a:solidFill>
                  <a:latin typeface="Graphik Regular" panose="020B0503030202060203" pitchFamily="34" charset="0"/>
                </a:rPr>
                <a:t>Problem</a:t>
              </a:r>
            </a:p>
            <a:p>
              <a:pPr>
                <a:lnSpc>
                  <a:spcPts val="2660"/>
                </a:lnSpc>
              </a:pPr>
              <a:r>
                <a:rPr lang="en-US" sz="1900" spc="-19" dirty="0">
                  <a:solidFill>
                    <a:srgbClr val="000000"/>
                  </a:solidFill>
                  <a:latin typeface="Graphik Regular" panose="020B0503030202060203" pitchFamily="34" charset="0"/>
                </a:rPr>
                <a:t>The Analytics team</a:t>
              </a:r>
            </a:p>
            <a:p>
              <a:pPr>
                <a:lnSpc>
                  <a:spcPts val="2660"/>
                </a:lnSpc>
              </a:pPr>
              <a:r>
                <a:rPr lang="en-US" sz="1900" spc="-19" dirty="0">
                  <a:solidFill>
                    <a:srgbClr val="000000"/>
                  </a:solidFill>
                  <a:latin typeface="Graphik Regular" panose="020B0503030202060203" pitchFamily="34" charset="0"/>
                </a:rPr>
                <a:t>Process</a:t>
              </a:r>
            </a:p>
            <a:p>
              <a:pPr>
                <a:lnSpc>
                  <a:spcPts val="2660"/>
                </a:lnSpc>
              </a:pPr>
              <a:r>
                <a:rPr lang="en-US" sz="1900" spc="-19" dirty="0">
                  <a:solidFill>
                    <a:srgbClr val="000000"/>
                  </a:solidFill>
                  <a:latin typeface="Graphik Regular" panose="020B0503030202060203" pitchFamily="34" charset="0"/>
                </a:rPr>
                <a:t>Insights</a:t>
              </a:r>
            </a:p>
            <a:p>
              <a:pPr>
                <a:lnSpc>
                  <a:spcPts val="2660"/>
                </a:lnSpc>
              </a:pPr>
              <a:r>
                <a:rPr lang="en-US" sz="1900" spc="-19" dirty="0">
                  <a:solidFill>
                    <a:srgbClr val="000000"/>
                  </a:solidFill>
                  <a:latin typeface="Graphik Regular" panose="020B0503030202060203" pitchFamily="34" charset="0"/>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423501"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946896" y="2005584"/>
            <a:ext cx="11342283" cy="6275832"/>
          </a:xfrm>
          <a:prstGeom prst="rect">
            <a:avLst/>
          </a:prstGeom>
          <a:solidFill>
            <a:schemeClr val="bg1"/>
          </a:solidFill>
        </p:spPr>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83048" y="1909668"/>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Graphik Regular" panose="020B0503030202060203" pitchFamily="34" charset="0"/>
              </a:rPr>
              <a:t>Project Recap</a:t>
            </a:r>
          </a:p>
        </p:txBody>
      </p:sp>
      <p:sp>
        <p:nvSpPr>
          <p:cNvPr id="34" name="TextBox 33">
            <a:extLst>
              <a:ext uri="{FF2B5EF4-FFF2-40B4-BE49-F238E27FC236}">
                <a16:creationId xmlns:a16="http://schemas.microsoft.com/office/drawing/2014/main" id="{BA965198-9910-493B-BBC6-6E6D73A432EB}"/>
              </a:ext>
            </a:extLst>
          </p:cNvPr>
          <p:cNvSpPr txBox="1"/>
          <p:nvPr/>
        </p:nvSpPr>
        <p:spPr>
          <a:xfrm>
            <a:off x="9422918" y="3543300"/>
            <a:ext cx="5664682" cy="3139321"/>
          </a:xfrm>
          <a:prstGeom prst="rect">
            <a:avLst/>
          </a:prstGeom>
          <a:noFill/>
        </p:spPr>
        <p:txBody>
          <a:bodyPr wrap="square" rtlCol="0">
            <a:spAutoFit/>
          </a:bodyPr>
          <a:lstStyle/>
          <a:p>
            <a:pPr>
              <a:lnSpc>
                <a:spcPts val="2660"/>
              </a:lnSpc>
            </a:pPr>
            <a:r>
              <a:rPr lang="en-US" sz="1900" spc="-19" dirty="0">
                <a:latin typeface="Clear Sans Regular"/>
              </a:rPr>
              <a:t>Social Buzz is a fast growing technology unicorn that need to adapt quickly to it's global scale. Accenture has begun a 3 month POC focusing on these tasks:</a:t>
            </a:r>
          </a:p>
          <a:p>
            <a:pPr>
              <a:lnSpc>
                <a:spcPts val="2660"/>
              </a:lnSpc>
            </a:pPr>
            <a:endParaRPr lang="en-US" sz="1900" spc="-19" dirty="0">
              <a:latin typeface="Clear Sans Regular"/>
            </a:endParaRPr>
          </a:p>
          <a:p>
            <a:pPr marL="410211" lvl="1" indent="-205106">
              <a:lnSpc>
                <a:spcPts val="2660"/>
              </a:lnSpc>
              <a:buFont typeface="Arial"/>
              <a:buChar char="•"/>
            </a:pPr>
            <a:r>
              <a:rPr lang="en-US" sz="1900" spc="-19" dirty="0">
                <a:latin typeface="Clear Sans Regular"/>
              </a:rPr>
              <a:t>An audit of Social Buzz's big data practice</a:t>
            </a:r>
          </a:p>
          <a:p>
            <a:pPr marL="410211" lvl="1" indent="-205106">
              <a:lnSpc>
                <a:spcPts val="2660"/>
              </a:lnSpc>
              <a:buFont typeface="Arial"/>
              <a:buChar char="•"/>
            </a:pPr>
            <a:r>
              <a:rPr lang="en-US" sz="1900" spc="-19" dirty="0">
                <a:latin typeface="Clear Sans Regular"/>
              </a:rPr>
              <a:t>Recommendations for a successful IPO</a:t>
            </a:r>
          </a:p>
          <a:p>
            <a:pPr marL="410210" lvl="1" indent="-205105">
              <a:lnSpc>
                <a:spcPts val="2660"/>
              </a:lnSpc>
              <a:buFont typeface="Arial"/>
              <a:buChar char="•"/>
            </a:pPr>
            <a:r>
              <a:rPr lang="en-US" sz="1900" spc="-19" dirty="0">
                <a:latin typeface="Clear Sans Regular"/>
              </a:rPr>
              <a:t>Analysis to find Social Buzz's top 5 most popular categories of content </a:t>
            </a:r>
          </a:p>
          <a:p>
            <a:endParaRPr lang="en-AU"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0" y="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Graphik Regular" panose="020B0503030202060203" pitchFamily="34" charset="0"/>
              </a:rPr>
              <a:t>Problem</a:t>
            </a:r>
          </a:p>
        </p:txBody>
      </p:sp>
      <p:sp>
        <p:nvSpPr>
          <p:cNvPr id="22" name="TextBox 22">
            <a:extLst>
              <a:ext uri="{FF2B5EF4-FFF2-40B4-BE49-F238E27FC236}">
                <a16:creationId xmlns:a16="http://schemas.microsoft.com/office/drawing/2014/main" id="{A4A3F31D-544A-4C23-9D85-378649215BE3}"/>
              </a:ext>
            </a:extLst>
          </p:cNvPr>
          <p:cNvSpPr txBox="1"/>
          <p:nvPr/>
        </p:nvSpPr>
        <p:spPr>
          <a:xfrm>
            <a:off x="2914718" y="8167121"/>
            <a:ext cx="5786869" cy="316915"/>
          </a:xfrm>
          <a:prstGeom prst="rect">
            <a:avLst/>
          </a:prstGeom>
        </p:spPr>
        <p:txBody>
          <a:bodyPr lIns="0" tIns="0" rIns="0" bIns="0" rtlCol="0" anchor="t">
            <a:spAutoFit/>
          </a:bodyPr>
          <a:lstStyle/>
          <a:p>
            <a:pPr>
              <a:lnSpc>
                <a:spcPts val="2660"/>
              </a:lnSpc>
            </a:pPr>
            <a:r>
              <a:rPr lang="en-US" sz="1900" spc="-19" dirty="0">
                <a:solidFill>
                  <a:srgbClr val="FFFFFF"/>
                </a:solidFill>
                <a:latin typeface="Graphik Regular" panose="020B0503030202060203" pitchFamily="34" charset="0"/>
              </a:rPr>
              <a:t>But how to capitalize on it when there is so much?</a:t>
            </a:r>
          </a:p>
        </p:txBody>
      </p:sp>
      <p:sp>
        <p:nvSpPr>
          <p:cNvPr id="23" name="TextBox 23">
            <a:extLst>
              <a:ext uri="{FF2B5EF4-FFF2-40B4-BE49-F238E27FC236}">
                <a16:creationId xmlns:a16="http://schemas.microsoft.com/office/drawing/2014/main" id="{4B02D2F4-84C2-4AF8-81C2-4274DB8DF454}"/>
              </a:ext>
            </a:extLst>
          </p:cNvPr>
          <p:cNvSpPr txBox="1"/>
          <p:nvPr/>
        </p:nvSpPr>
        <p:spPr>
          <a:xfrm>
            <a:off x="2914718" y="5086350"/>
            <a:ext cx="5786869" cy="514115"/>
          </a:xfrm>
          <a:prstGeom prst="rect">
            <a:avLst/>
          </a:prstGeom>
        </p:spPr>
        <p:txBody>
          <a:bodyPr lIns="0" tIns="0" rIns="0" bIns="0" rtlCol="0" anchor="t">
            <a:spAutoFit/>
          </a:bodyPr>
          <a:lstStyle/>
          <a:p>
            <a:pPr>
              <a:lnSpc>
                <a:spcPts val="4480"/>
              </a:lnSpc>
            </a:pPr>
            <a:r>
              <a:rPr lang="en-US" sz="3200" spc="-32" dirty="0">
                <a:solidFill>
                  <a:srgbClr val="FFFFFF"/>
                </a:solidFill>
                <a:latin typeface="Graphik Regular" panose="020B0503030202060203" pitchFamily="34" charset="0"/>
              </a:rPr>
              <a:t>Over </a:t>
            </a:r>
            <a:r>
              <a:rPr lang="en-US" sz="3200" u="sng" spc="-32" dirty="0">
                <a:solidFill>
                  <a:srgbClr val="FFFFFF"/>
                </a:solidFill>
                <a:latin typeface="Graphik Regular" panose="020B0503030202060203" pitchFamily="34" charset="0"/>
              </a:rPr>
              <a:t>100000</a:t>
            </a:r>
            <a:r>
              <a:rPr lang="en-US" sz="3200" spc="-32" dirty="0">
                <a:solidFill>
                  <a:srgbClr val="FFFFFF"/>
                </a:solidFill>
                <a:latin typeface="Graphik Regular" panose="020B0503030202060203" pitchFamily="34" charset="0"/>
              </a:rPr>
              <a:t> posts per day</a:t>
            </a:r>
          </a:p>
        </p:txBody>
      </p:sp>
      <p:sp>
        <p:nvSpPr>
          <p:cNvPr id="24" name="TextBox 24">
            <a:extLst>
              <a:ext uri="{FF2B5EF4-FFF2-40B4-BE49-F238E27FC236}">
                <a16:creationId xmlns:a16="http://schemas.microsoft.com/office/drawing/2014/main" id="{56D90644-7D4E-4882-8064-B20BF3463C9A}"/>
              </a:ext>
            </a:extLst>
          </p:cNvPr>
          <p:cNvSpPr txBox="1"/>
          <p:nvPr/>
        </p:nvSpPr>
        <p:spPr>
          <a:xfrm>
            <a:off x="2914718" y="6070890"/>
            <a:ext cx="5315099" cy="1687065"/>
          </a:xfrm>
          <a:prstGeom prst="rect">
            <a:avLst/>
          </a:prstGeom>
        </p:spPr>
        <p:txBody>
          <a:bodyPr lIns="0" tIns="0" rIns="0" bIns="0" rtlCol="0" anchor="t">
            <a:spAutoFit/>
          </a:bodyPr>
          <a:lstStyle/>
          <a:p>
            <a:pPr>
              <a:lnSpc>
                <a:spcPts val="4480"/>
              </a:lnSpc>
              <a:spcBef>
                <a:spcPct val="0"/>
              </a:spcBef>
            </a:pPr>
            <a:r>
              <a:rPr lang="en-US" sz="3200" u="sng" spc="-32" dirty="0">
                <a:solidFill>
                  <a:srgbClr val="FFFFFF"/>
                </a:solidFill>
                <a:latin typeface="Graphik Regular" panose="020B0503030202060203" pitchFamily="34" charset="0"/>
              </a:rPr>
              <a:t>36,500,000</a:t>
            </a:r>
            <a:r>
              <a:rPr lang="en-US" sz="3200" spc="-32" dirty="0">
                <a:solidFill>
                  <a:srgbClr val="FFFFFF"/>
                </a:solidFill>
                <a:latin typeface="Graphik Regular" panose="020B0503030202060203" pitchFamily="34" charset="0"/>
              </a:rPr>
              <a:t> pieces of content</a:t>
            </a:r>
          </a:p>
          <a:p>
            <a:pPr>
              <a:lnSpc>
                <a:spcPts val="4480"/>
              </a:lnSpc>
              <a:spcBef>
                <a:spcPct val="0"/>
              </a:spcBef>
            </a:pPr>
            <a:r>
              <a:rPr lang="en-US" sz="3200" spc="-32" dirty="0">
                <a:solidFill>
                  <a:srgbClr val="FFFFFF"/>
                </a:solidFill>
                <a:latin typeface="Graphik Regular" panose="020B0503030202060203" pitchFamily="34" charset="0"/>
              </a:rPr>
              <a:t>per year!</a:t>
            </a:r>
          </a:p>
        </p:txBody>
      </p:sp>
      <p:sp>
        <p:nvSpPr>
          <p:cNvPr id="25" name="TextBox 26">
            <a:extLst>
              <a:ext uri="{FF2B5EF4-FFF2-40B4-BE49-F238E27FC236}">
                <a16:creationId xmlns:a16="http://schemas.microsoft.com/office/drawing/2014/main" id="{00ADAC7B-814A-4ED6-8AB9-8D473ED0DCD5}"/>
              </a:ext>
            </a:extLst>
          </p:cNvPr>
          <p:cNvSpPr txBox="1"/>
          <p:nvPr/>
        </p:nvSpPr>
        <p:spPr>
          <a:xfrm>
            <a:off x="2914718" y="8920480"/>
            <a:ext cx="5676287" cy="654218"/>
          </a:xfrm>
          <a:prstGeom prst="rect">
            <a:avLst/>
          </a:prstGeom>
        </p:spPr>
        <p:txBody>
          <a:bodyPr lIns="0" tIns="0" rIns="0" bIns="0" rtlCol="0" anchor="t">
            <a:spAutoFit/>
          </a:bodyPr>
          <a:lstStyle/>
          <a:p>
            <a:pPr>
              <a:lnSpc>
                <a:spcPts val="2660"/>
              </a:lnSpc>
              <a:spcBef>
                <a:spcPct val="0"/>
              </a:spcBef>
            </a:pPr>
            <a:r>
              <a:rPr lang="en-US" sz="1900" u="sng" spc="-19" dirty="0">
                <a:solidFill>
                  <a:srgbClr val="FFFFFF"/>
                </a:solidFill>
                <a:latin typeface="Graphik Regular" panose="020B0503030202060203" pitchFamily="34" charset="0"/>
              </a:rPr>
              <a:t>Analysis to find Social Buzz's top 5 most popular categories of content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419219" y="10287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Graphik Regular" panose="020B0503030202060203" pitchFamily="34" charset="0"/>
              </a:rPr>
              <a:t>The Analytics team</a:t>
            </a:r>
          </a:p>
        </p:txBody>
      </p:sp>
      <p:grpSp>
        <p:nvGrpSpPr>
          <p:cNvPr id="32" name="Group 32">
            <a:extLst>
              <a:ext uri="{FF2B5EF4-FFF2-40B4-BE49-F238E27FC236}">
                <a16:creationId xmlns:a16="http://schemas.microsoft.com/office/drawing/2014/main" id="{CF12C1E1-BA1A-C344-97B2-3FC73436FD21}"/>
              </a:ext>
            </a:extLst>
          </p:cNvPr>
          <p:cNvGrpSpPr/>
          <p:nvPr/>
        </p:nvGrpSpPr>
        <p:grpSpPr>
          <a:xfrm>
            <a:off x="14510148" y="1657227"/>
            <a:ext cx="2616047" cy="1070113"/>
            <a:chOff x="0" y="0"/>
            <a:chExt cx="3488063" cy="1426818"/>
          </a:xfrm>
        </p:grpSpPr>
        <p:sp>
          <p:nvSpPr>
            <p:cNvPr id="33" name="TextBox 33">
              <a:extLst>
                <a:ext uri="{FF2B5EF4-FFF2-40B4-BE49-F238E27FC236}">
                  <a16:creationId xmlns:a16="http://schemas.microsoft.com/office/drawing/2014/main" id="{86579C22-77F7-8948-9508-05FD0414A2AA}"/>
                </a:ext>
              </a:extLst>
            </p:cNvPr>
            <p:cNvSpPr txBox="1"/>
            <p:nvPr/>
          </p:nvSpPr>
          <p:spPr>
            <a:xfrm>
              <a:off x="0" y="564989"/>
              <a:ext cx="3488063" cy="861829"/>
            </a:xfrm>
            <a:prstGeom prst="rect">
              <a:avLst/>
            </a:prstGeom>
          </p:spPr>
          <p:txBody>
            <a:bodyPr lIns="0" tIns="0" rIns="0" bIns="0" rtlCol="0" anchor="t">
              <a:spAutoFit/>
            </a:bodyPr>
            <a:lstStyle/>
            <a:p>
              <a:pPr>
                <a:lnSpc>
                  <a:spcPts val="2660"/>
                </a:lnSpc>
              </a:pPr>
              <a:r>
                <a:rPr lang="en-US" sz="1900" spc="-19">
                  <a:solidFill>
                    <a:srgbClr val="000000"/>
                  </a:solidFill>
                  <a:latin typeface="Clear Sans Regular"/>
                </a:rPr>
                <a:t>Chief Technology Architect</a:t>
              </a:r>
            </a:p>
          </p:txBody>
        </p:sp>
        <p:sp>
          <p:nvSpPr>
            <p:cNvPr id="34" name="TextBox 34">
              <a:extLst>
                <a:ext uri="{FF2B5EF4-FFF2-40B4-BE49-F238E27FC236}">
                  <a16:creationId xmlns:a16="http://schemas.microsoft.com/office/drawing/2014/main" id="{F8F9BDBD-AA9A-474B-B480-4DDB1DF84761}"/>
                </a:ext>
              </a:extLst>
            </p:cNvPr>
            <p:cNvSpPr txBox="1"/>
            <p:nvPr/>
          </p:nvSpPr>
          <p:spPr>
            <a:xfrm>
              <a:off x="0" y="-47625"/>
              <a:ext cx="3488063" cy="451705"/>
            </a:xfrm>
            <a:prstGeom prst="rect">
              <a:avLst/>
            </a:prstGeom>
          </p:spPr>
          <p:txBody>
            <a:bodyPr lIns="0" tIns="0" rIns="0" bIns="0" rtlCol="0" anchor="t">
              <a:spAutoFit/>
            </a:bodyPr>
            <a:lstStyle/>
            <a:p>
              <a:pPr>
                <a:lnSpc>
                  <a:spcPts val="2940"/>
                </a:lnSpc>
              </a:pPr>
              <a:r>
                <a:rPr lang="en-US" sz="2100" spc="-21" dirty="0">
                  <a:solidFill>
                    <a:srgbClr val="000000"/>
                  </a:solidFill>
                  <a:latin typeface="Clear Sans Regular Bold"/>
                </a:rPr>
                <a:t>ANDREW FLEMING</a:t>
              </a:r>
            </a:p>
          </p:txBody>
        </p:sp>
      </p:grpSp>
      <p:grpSp>
        <p:nvGrpSpPr>
          <p:cNvPr id="35" name="Group 35">
            <a:extLst>
              <a:ext uri="{FF2B5EF4-FFF2-40B4-BE49-F238E27FC236}">
                <a16:creationId xmlns:a16="http://schemas.microsoft.com/office/drawing/2014/main" id="{82E5A0AC-D1CA-8049-B99B-924F644A0681}"/>
              </a:ext>
            </a:extLst>
          </p:cNvPr>
          <p:cNvGrpSpPr/>
          <p:nvPr/>
        </p:nvGrpSpPr>
        <p:grpSpPr>
          <a:xfrm>
            <a:off x="14510148" y="4776743"/>
            <a:ext cx="2616047" cy="733513"/>
            <a:chOff x="0" y="0"/>
            <a:chExt cx="3488063" cy="978017"/>
          </a:xfrm>
        </p:grpSpPr>
        <p:sp>
          <p:nvSpPr>
            <p:cNvPr id="36" name="TextBox 36">
              <a:extLst>
                <a:ext uri="{FF2B5EF4-FFF2-40B4-BE49-F238E27FC236}">
                  <a16:creationId xmlns:a16="http://schemas.microsoft.com/office/drawing/2014/main" id="{46886E39-FA3C-3743-9AB5-FDCABC89ABF6}"/>
                </a:ext>
              </a:extLst>
            </p:cNvPr>
            <p:cNvSpPr txBox="1"/>
            <p:nvPr/>
          </p:nvSpPr>
          <p:spPr>
            <a:xfrm>
              <a:off x="0" y="564989"/>
              <a:ext cx="3488063" cy="413028"/>
            </a:xfrm>
            <a:prstGeom prst="rect">
              <a:avLst/>
            </a:prstGeom>
          </p:spPr>
          <p:txBody>
            <a:bodyPr lIns="0" tIns="0" rIns="0" bIns="0" rtlCol="0" anchor="t">
              <a:spAutoFit/>
            </a:bodyPr>
            <a:lstStyle/>
            <a:p>
              <a:pPr>
                <a:lnSpc>
                  <a:spcPts val="2660"/>
                </a:lnSpc>
              </a:pPr>
              <a:r>
                <a:rPr lang="en-US" sz="1900" spc="-19">
                  <a:solidFill>
                    <a:srgbClr val="000000"/>
                  </a:solidFill>
                  <a:latin typeface="Clear Sans Regular"/>
                </a:rPr>
                <a:t>Senior Principal</a:t>
              </a:r>
            </a:p>
          </p:txBody>
        </p:sp>
        <p:sp>
          <p:nvSpPr>
            <p:cNvPr id="37" name="TextBox 37">
              <a:extLst>
                <a:ext uri="{FF2B5EF4-FFF2-40B4-BE49-F238E27FC236}">
                  <a16:creationId xmlns:a16="http://schemas.microsoft.com/office/drawing/2014/main" id="{7CE9B6B9-4C68-584F-AF2C-67DF9430E611}"/>
                </a:ext>
              </a:extLst>
            </p:cNvPr>
            <p:cNvSpPr txBox="1"/>
            <p:nvPr/>
          </p:nvSpPr>
          <p:spPr>
            <a:xfrm>
              <a:off x="0" y="-47625"/>
              <a:ext cx="3488063" cy="451705"/>
            </a:xfrm>
            <a:prstGeom prst="rect">
              <a:avLst/>
            </a:prstGeom>
          </p:spPr>
          <p:txBody>
            <a:bodyPr lIns="0" tIns="0" rIns="0" bIns="0" rtlCol="0" anchor="t">
              <a:spAutoFit/>
            </a:bodyPr>
            <a:lstStyle/>
            <a:p>
              <a:pPr>
                <a:lnSpc>
                  <a:spcPts val="2940"/>
                </a:lnSpc>
              </a:pPr>
              <a:r>
                <a:rPr lang="en-US" sz="2100" spc="-21">
                  <a:solidFill>
                    <a:srgbClr val="000000"/>
                  </a:solidFill>
                  <a:latin typeface="Clear Sans Regular Bold"/>
                </a:rPr>
                <a:t>MARCUS ROMPTON</a:t>
              </a:r>
            </a:p>
          </p:txBody>
        </p:sp>
      </p:grpSp>
      <p:grpSp>
        <p:nvGrpSpPr>
          <p:cNvPr id="38" name="Group 38">
            <a:extLst>
              <a:ext uri="{FF2B5EF4-FFF2-40B4-BE49-F238E27FC236}">
                <a16:creationId xmlns:a16="http://schemas.microsoft.com/office/drawing/2014/main" id="{66FD8EBE-CB97-1A46-AA62-1A2FBC50D862}"/>
              </a:ext>
            </a:extLst>
          </p:cNvPr>
          <p:cNvGrpSpPr/>
          <p:nvPr/>
        </p:nvGrpSpPr>
        <p:grpSpPr>
          <a:xfrm>
            <a:off x="14510148" y="7727959"/>
            <a:ext cx="2616047" cy="733513"/>
            <a:chOff x="0" y="0"/>
            <a:chExt cx="3488063" cy="978017"/>
          </a:xfrm>
        </p:grpSpPr>
        <p:sp>
          <p:nvSpPr>
            <p:cNvPr id="39" name="TextBox 39">
              <a:extLst>
                <a:ext uri="{FF2B5EF4-FFF2-40B4-BE49-F238E27FC236}">
                  <a16:creationId xmlns:a16="http://schemas.microsoft.com/office/drawing/2014/main" id="{6BDF8EA4-7682-0A43-AFCE-EB4F8F717986}"/>
                </a:ext>
              </a:extLst>
            </p:cNvPr>
            <p:cNvSpPr txBox="1"/>
            <p:nvPr/>
          </p:nvSpPr>
          <p:spPr>
            <a:xfrm>
              <a:off x="0" y="564989"/>
              <a:ext cx="3488063" cy="413028"/>
            </a:xfrm>
            <a:prstGeom prst="rect">
              <a:avLst/>
            </a:prstGeom>
          </p:spPr>
          <p:txBody>
            <a:bodyPr lIns="0" tIns="0" rIns="0" bIns="0" rtlCol="0" anchor="t">
              <a:spAutoFit/>
            </a:bodyPr>
            <a:lstStyle/>
            <a:p>
              <a:pPr>
                <a:lnSpc>
                  <a:spcPts val="2660"/>
                </a:lnSpc>
              </a:pPr>
              <a:r>
                <a:rPr lang="en-US" sz="1900" spc="-19">
                  <a:solidFill>
                    <a:srgbClr val="000000"/>
                  </a:solidFill>
                  <a:latin typeface="Clear Sans Regular"/>
                </a:rPr>
                <a:t>Data Analyst</a:t>
              </a:r>
            </a:p>
          </p:txBody>
        </p:sp>
        <p:sp>
          <p:nvSpPr>
            <p:cNvPr id="40" name="TextBox 40">
              <a:extLst>
                <a:ext uri="{FF2B5EF4-FFF2-40B4-BE49-F238E27FC236}">
                  <a16:creationId xmlns:a16="http://schemas.microsoft.com/office/drawing/2014/main" id="{45E6AA62-3934-1447-AF4B-0AD57503CEDD}"/>
                </a:ext>
              </a:extLst>
            </p:cNvPr>
            <p:cNvSpPr txBox="1"/>
            <p:nvPr/>
          </p:nvSpPr>
          <p:spPr>
            <a:xfrm>
              <a:off x="0" y="-47625"/>
              <a:ext cx="3488063" cy="451705"/>
            </a:xfrm>
            <a:prstGeom prst="rect">
              <a:avLst/>
            </a:prstGeom>
          </p:spPr>
          <p:txBody>
            <a:bodyPr lIns="0" tIns="0" rIns="0" bIns="0" rtlCol="0" anchor="t">
              <a:spAutoFit/>
            </a:bodyPr>
            <a:lstStyle/>
            <a:p>
              <a:pPr>
                <a:lnSpc>
                  <a:spcPts val="2940"/>
                </a:lnSpc>
              </a:pPr>
              <a:r>
                <a:rPr lang="en-US" sz="2100" spc="-21">
                  <a:solidFill>
                    <a:srgbClr val="000000"/>
                  </a:solidFill>
                  <a:latin typeface="Clear Sans Regular Bold"/>
                </a:rPr>
                <a:t>YOU</a:t>
              </a:r>
            </a:p>
          </p:txBody>
        </p:sp>
      </p:grpSp>
      <p:pic>
        <p:nvPicPr>
          <p:cNvPr id="44" name="Picture 43" descr="A picture containing person, outdoor, person&#10;&#10;Description automatically generated">
            <a:extLst>
              <a:ext uri="{FF2B5EF4-FFF2-40B4-BE49-F238E27FC236}">
                <a16:creationId xmlns:a16="http://schemas.microsoft.com/office/drawing/2014/main" id="{6BCA8A9A-AD53-407F-1E59-086E439E1945}"/>
              </a:ext>
              <a:ext uri="{C183D7F6-B498-43B3-948B-1728B52AA6E4}">
                <adec:decorative xmlns:adec="http://schemas.microsoft.com/office/drawing/2017/decorative" val="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12772" y="6846896"/>
            <a:ext cx="2185416" cy="1936062"/>
          </a:xfrm>
          <a:prstGeom prst="ellipse">
            <a:avLst/>
          </a:prstGeom>
          <a:ln w="63500" cap="rnd">
            <a:solidFill>
              <a:srgbClr val="2086AA"/>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
        <p:nvSpPr>
          <p:cNvPr id="39" name="TextBox 33">
            <a:extLst>
              <a:ext uri="{FF2B5EF4-FFF2-40B4-BE49-F238E27FC236}">
                <a16:creationId xmlns:a16="http://schemas.microsoft.com/office/drawing/2014/main" id="{1F507FD4-034D-45FF-93BD-DFCB95EAD363}"/>
              </a:ext>
            </a:extLst>
          </p:cNvPr>
          <p:cNvSpPr txBox="1"/>
          <p:nvPr/>
        </p:nvSpPr>
        <p:spPr>
          <a:xfrm>
            <a:off x="7729646" y="4826585"/>
            <a:ext cx="3406491" cy="316915"/>
          </a:xfrm>
          <a:prstGeom prst="rect">
            <a:avLst/>
          </a:prstGeom>
        </p:spPr>
        <p:txBody>
          <a:bodyPr lIns="0" tIns="0" rIns="0" bIns="0" rtlCol="0" anchor="t">
            <a:spAutoFit/>
          </a:bodyPr>
          <a:lstStyle/>
          <a:p>
            <a:pPr>
              <a:lnSpc>
                <a:spcPts val="2660"/>
              </a:lnSpc>
            </a:pPr>
            <a:r>
              <a:rPr lang="en-US" sz="1900" spc="-19">
                <a:solidFill>
                  <a:srgbClr val="FFFFFF"/>
                </a:solidFill>
                <a:latin typeface="Graphik Regular" panose="020B0503030202060203" pitchFamily="34" charset="0"/>
              </a:rPr>
              <a:t>Data Modelling</a:t>
            </a:r>
          </a:p>
        </p:txBody>
      </p:sp>
      <p:sp>
        <p:nvSpPr>
          <p:cNvPr id="40" name="TextBox 34">
            <a:extLst>
              <a:ext uri="{FF2B5EF4-FFF2-40B4-BE49-F238E27FC236}">
                <a16:creationId xmlns:a16="http://schemas.microsoft.com/office/drawing/2014/main" id="{3E6F2479-9679-4030-8635-693737C66D54}"/>
              </a:ext>
            </a:extLst>
          </p:cNvPr>
          <p:cNvSpPr txBox="1"/>
          <p:nvPr/>
        </p:nvSpPr>
        <p:spPr>
          <a:xfrm>
            <a:off x="5856316" y="3214901"/>
            <a:ext cx="3406491" cy="316915"/>
          </a:xfrm>
          <a:prstGeom prst="rect">
            <a:avLst/>
          </a:prstGeom>
        </p:spPr>
        <p:txBody>
          <a:bodyPr lIns="0" tIns="0" rIns="0" bIns="0" rtlCol="0" anchor="t">
            <a:spAutoFit/>
          </a:bodyPr>
          <a:lstStyle/>
          <a:p>
            <a:pPr>
              <a:lnSpc>
                <a:spcPts val="2660"/>
              </a:lnSpc>
            </a:pPr>
            <a:r>
              <a:rPr lang="en-US" sz="1900" spc="-19">
                <a:solidFill>
                  <a:srgbClr val="FFFFFF"/>
                </a:solidFill>
                <a:latin typeface="Graphik Regular" panose="020B0503030202060203" pitchFamily="34" charset="0"/>
              </a:rPr>
              <a:t>Data Cleaning</a:t>
            </a:r>
          </a:p>
        </p:txBody>
      </p:sp>
      <p:sp>
        <p:nvSpPr>
          <p:cNvPr id="41" name="TextBox 36">
            <a:extLst>
              <a:ext uri="{FF2B5EF4-FFF2-40B4-BE49-F238E27FC236}">
                <a16:creationId xmlns:a16="http://schemas.microsoft.com/office/drawing/2014/main" id="{FC91EAB9-96A1-4064-9846-10A08A7AC0A4}"/>
              </a:ext>
            </a:extLst>
          </p:cNvPr>
          <p:cNvSpPr txBox="1"/>
          <p:nvPr/>
        </p:nvSpPr>
        <p:spPr>
          <a:xfrm>
            <a:off x="3982986" y="1603217"/>
            <a:ext cx="3486092" cy="316915"/>
          </a:xfrm>
          <a:prstGeom prst="rect">
            <a:avLst/>
          </a:prstGeom>
        </p:spPr>
        <p:txBody>
          <a:bodyPr lIns="0" tIns="0" rIns="0" bIns="0" rtlCol="0" anchor="t">
            <a:spAutoFit/>
          </a:bodyPr>
          <a:lstStyle/>
          <a:p>
            <a:pPr>
              <a:lnSpc>
                <a:spcPts val="2659"/>
              </a:lnSpc>
            </a:pPr>
            <a:r>
              <a:rPr lang="en-US" sz="1899" spc="-18">
                <a:solidFill>
                  <a:srgbClr val="FFFFFF"/>
                </a:solidFill>
                <a:latin typeface="Graphik Regular" panose="020B0503030202060203" pitchFamily="34" charset="0"/>
              </a:rPr>
              <a:t>Data Understanding</a:t>
            </a:r>
          </a:p>
        </p:txBody>
      </p:sp>
      <p:sp>
        <p:nvSpPr>
          <p:cNvPr id="42" name="TextBox 37">
            <a:extLst>
              <a:ext uri="{FF2B5EF4-FFF2-40B4-BE49-F238E27FC236}">
                <a16:creationId xmlns:a16="http://schemas.microsoft.com/office/drawing/2014/main" id="{DD4CC2CA-3667-4682-81EE-0628B418A5BA}"/>
              </a:ext>
            </a:extLst>
          </p:cNvPr>
          <p:cNvSpPr txBox="1"/>
          <p:nvPr/>
        </p:nvSpPr>
        <p:spPr>
          <a:xfrm>
            <a:off x="9620994" y="6533519"/>
            <a:ext cx="3414381" cy="316915"/>
          </a:xfrm>
          <a:prstGeom prst="rect">
            <a:avLst/>
          </a:prstGeom>
        </p:spPr>
        <p:txBody>
          <a:bodyPr lIns="0" tIns="0" rIns="0" bIns="0" rtlCol="0" anchor="t">
            <a:spAutoFit/>
          </a:bodyPr>
          <a:lstStyle/>
          <a:p>
            <a:pPr>
              <a:lnSpc>
                <a:spcPts val="2660"/>
              </a:lnSpc>
            </a:pPr>
            <a:r>
              <a:rPr lang="en-US" sz="1900" spc="-19">
                <a:solidFill>
                  <a:srgbClr val="FFFFFF"/>
                </a:solidFill>
                <a:latin typeface="Graphik Regular" panose="020B0503030202060203" pitchFamily="34" charset="0"/>
              </a:rPr>
              <a:t>Data Analysis</a:t>
            </a:r>
          </a:p>
        </p:txBody>
      </p:sp>
      <p:sp>
        <p:nvSpPr>
          <p:cNvPr id="43" name="TextBox 38">
            <a:extLst>
              <a:ext uri="{FF2B5EF4-FFF2-40B4-BE49-F238E27FC236}">
                <a16:creationId xmlns:a16="http://schemas.microsoft.com/office/drawing/2014/main" id="{8C103A61-A2FB-4BF2-AE1E-1E860BB3D705}"/>
              </a:ext>
            </a:extLst>
          </p:cNvPr>
          <p:cNvSpPr txBox="1"/>
          <p:nvPr/>
        </p:nvSpPr>
        <p:spPr>
          <a:xfrm>
            <a:off x="11512342" y="8194123"/>
            <a:ext cx="3406491" cy="316915"/>
          </a:xfrm>
          <a:prstGeom prst="rect">
            <a:avLst/>
          </a:prstGeom>
        </p:spPr>
        <p:txBody>
          <a:bodyPr lIns="0" tIns="0" rIns="0" bIns="0" rtlCol="0" anchor="t">
            <a:spAutoFit/>
          </a:bodyPr>
          <a:lstStyle/>
          <a:p>
            <a:pPr>
              <a:lnSpc>
                <a:spcPts val="2660"/>
              </a:lnSpc>
            </a:pPr>
            <a:r>
              <a:rPr lang="en-US" sz="1900" spc="-19">
                <a:solidFill>
                  <a:srgbClr val="FFFFFF"/>
                </a:solidFill>
                <a:latin typeface="Graphik Regular" panose="020B0503030202060203" pitchFamily="34" charset="0"/>
              </a:rPr>
              <a:t>Uncover Insights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Insights</a:t>
            </a:r>
          </a:p>
        </p:txBody>
      </p:sp>
      <p:grpSp>
        <p:nvGrpSpPr>
          <p:cNvPr id="4" name="Group 4"/>
          <p:cNvGrpSpPr/>
          <p:nvPr/>
        </p:nvGrpSpPr>
        <p:grpSpPr>
          <a:xfrm>
            <a:off x="517112" y="7966337"/>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
        <p:nvSpPr>
          <p:cNvPr id="14" name="TextBox 2">
            <a:extLst>
              <a:ext uri="{FF2B5EF4-FFF2-40B4-BE49-F238E27FC236}">
                <a16:creationId xmlns:a16="http://schemas.microsoft.com/office/drawing/2014/main" id="{DEC18DCB-822A-4D81-B43D-EA065F5C2E6C}"/>
              </a:ext>
            </a:extLst>
          </p:cNvPr>
          <p:cNvSpPr txBox="1"/>
          <p:nvPr/>
        </p:nvSpPr>
        <p:spPr>
          <a:xfrm>
            <a:off x="1796907" y="5081036"/>
            <a:ext cx="3632723" cy="824865"/>
          </a:xfrm>
          <a:prstGeom prst="rect">
            <a:avLst/>
          </a:prstGeom>
        </p:spPr>
        <p:txBody>
          <a:bodyPr lIns="0" tIns="0" rIns="0" bIns="0" rtlCol="0" anchor="t">
            <a:spAutoFit/>
          </a:bodyPr>
          <a:lstStyle/>
          <a:p>
            <a:pPr algn="ctr">
              <a:lnSpc>
                <a:spcPts val="3359"/>
              </a:lnSpc>
            </a:pPr>
            <a:r>
              <a:rPr lang="en-US" sz="2400" spc="-24" dirty="0">
                <a:solidFill>
                  <a:srgbClr val="000000"/>
                </a:solidFill>
                <a:latin typeface="Graphik Regular" panose="020B0503030202060203" pitchFamily="34" charset="0"/>
              </a:rPr>
              <a:t>UNIQUE</a:t>
            </a:r>
          </a:p>
          <a:p>
            <a:pPr algn="ctr">
              <a:lnSpc>
                <a:spcPts val="3359"/>
              </a:lnSpc>
            </a:pPr>
            <a:r>
              <a:rPr lang="en-US" sz="2400" spc="-24" dirty="0">
                <a:solidFill>
                  <a:srgbClr val="000000"/>
                </a:solidFill>
                <a:latin typeface="Graphik Regular" panose="020B0503030202060203" pitchFamily="34" charset="0"/>
              </a:rPr>
              <a:t>CATEGORIES</a:t>
            </a:r>
          </a:p>
        </p:txBody>
      </p:sp>
      <p:sp>
        <p:nvSpPr>
          <p:cNvPr id="15" name="TextBox 13">
            <a:extLst>
              <a:ext uri="{FF2B5EF4-FFF2-40B4-BE49-F238E27FC236}">
                <a16:creationId xmlns:a16="http://schemas.microsoft.com/office/drawing/2014/main" id="{BF1757EB-BE6D-456B-AAE1-9199DF89AC44}"/>
              </a:ext>
            </a:extLst>
          </p:cNvPr>
          <p:cNvSpPr txBox="1"/>
          <p:nvPr/>
        </p:nvSpPr>
        <p:spPr>
          <a:xfrm>
            <a:off x="1796907" y="3229537"/>
            <a:ext cx="3632723" cy="1154290"/>
          </a:xfrm>
          <a:prstGeom prst="rect">
            <a:avLst/>
          </a:prstGeom>
        </p:spPr>
        <p:txBody>
          <a:bodyPr lIns="0" tIns="0" rIns="0" bIns="0" rtlCol="0" anchor="t">
            <a:spAutoFit/>
          </a:bodyPr>
          <a:lstStyle/>
          <a:p>
            <a:pPr algn="ctr">
              <a:lnSpc>
                <a:spcPts val="10080"/>
              </a:lnSpc>
            </a:pPr>
            <a:r>
              <a:rPr lang="en-US" sz="7200" spc="-72" dirty="0">
                <a:solidFill>
                  <a:srgbClr val="A100FF"/>
                </a:solidFill>
                <a:latin typeface="Graphik Regular" panose="020B0503030202060203" pitchFamily="34" charset="0"/>
              </a:rPr>
              <a:t>16</a:t>
            </a:r>
          </a:p>
        </p:txBody>
      </p:sp>
      <p:sp>
        <p:nvSpPr>
          <p:cNvPr id="16" name="TextBox 14">
            <a:extLst>
              <a:ext uri="{FF2B5EF4-FFF2-40B4-BE49-F238E27FC236}">
                <a16:creationId xmlns:a16="http://schemas.microsoft.com/office/drawing/2014/main" id="{8A5A536B-2824-40DA-8730-BFF135AAB6BA}"/>
              </a:ext>
            </a:extLst>
          </p:cNvPr>
          <p:cNvSpPr txBox="1"/>
          <p:nvPr/>
        </p:nvSpPr>
        <p:spPr>
          <a:xfrm>
            <a:off x="6825447" y="5081036"/>
            <a:ext cx="3884010" cy="824865"/>
          </a:xfrm>
          <a:prstGeom prst="rect">
            <a:avLst/>
          </a:prstGeom>
        </p:spPr>
        <p:txBody>
          <a:bodyPr lIns="0" tIns="0" rIns="0" bIns="0" rtlCol="0" anchor="t">
            <a:spAutoFit/>
          </a:bodyPr>
          <a:lstStyle/>
          <a:p>
            <a:pPr algn="ctr">
              <a:lnSpc>
                <a:spcPts val="3359"/>
              </a:lnSpc>
            </a:pPr>
            <a:r>
              <a:rPr lang="en-US" sz="2400" spc="-24">
                <a:solidFill>
                  <a:srgbClr val="000000"/>
                </a:solidFill>
                <a:latin typeface="Graphik Regular" panose="020B0503030202060203" pitchFamily="34" charset="0"/>
              </a:rPr>
              <a:t>REACTIONS TO "ANIMAL" POSTS</a:t>
            </a:r>
          </a:p>
        </p:txBody>
      </p:sp>
      <p:sp>
        <p:nvSpPr>
          <p:cNvPr id="17" name="TextBox 16">
            <a:extLst>
              <a:ext uri="{FF2B5EF4-FFF2-40B4-BE49-F238E27FC236}">
                <a16:creationId xmlns:a16="http://schemas.microsoft.com/office/drawing/2014/main" id="{867347A7-B6F4-43D9-AA7B-ECF01491A9FE}"/>
              </a:ext>
            </a:extLst>
          </p:cNvPr>
          <p:cNvSpPr txBox="1"/>
          <p:nvPr/>
        </p:nvSpPr>
        <p:spPr>
          <a:xfrm>
            <a:off x="6260052" y="3229537"/>
            <a:ext cx="4669281" cy="1226820"/>
          </a:xfrm>
          <a:prstGeom prst="rect">
            <a:avLst/>
          </a:prstGeom>
        </p:spPr>
        <p:txBody>
          <a:bodyPr lIns="0" tIns="0" rIns="0" bIns="0" rtlCol="0" anchor="t">
            <a:spAutoFit/>
          </a:bodyPr>
          <a:lstStyle/>
          <a:p>
            <a:pPr algn="ctr">
              <a:lnSpc>
                <a:spcPts val="10080"/>
              </a:lnSpc>
            </a:pPr>
            <a:r>
              <a:rPr lang="en-US" sz="7200" spc="-72" dirty="0">
                <a:solidFill>
                  <a:srgbClr val="A100FF"/>
                </a:solidFill>
                <a:latin typeface="Clear Sans Regular Bold"/>
              </a:rPr>
              <a:t>1897</a:t>
            </a:r>
          </a:p>
        </p:txBody>
      </p:sp>
      <p:sp>
        <p:nvSpPr>
          <p:cNvPr id="18" name="TextBox 17">
            <a:extLst>
              <a:ext uri="{FF2B5EF4-FFF2-40B4-BE49-F238E27FC236}">
                <a16:creationId xmlns:a16="http://schemas.microsoft.com/office/drawing/2014/main" id="{362261D6-A523-498E-A2EF-057B81267770}"/>
              </a:ext>
            </a:extLst>
          </p:cNvPr>
          <p:cNvSpPr txBox="1"/>
          <p:nvPr/>
        </p:nvSpPr>
        <p:spPr>
          <a:xfrm>
            <a:off x="12355796" y="5081036"/>
            <a:ext cx="3884010" cy="824865"/>
          </a:xfrm>
          <a:prstGeom prst="rect">
            <a:avLst/>
          </a:prstGeom>
        </p:spPr>
        <p:txBody>
          <a:bodyPr lIns="0" tIns="0" rIns="0" bIns="0" rtlCol="0" anchor="t">
            <a:spAutoFit/>
          </a:bodyPr>
          <a:lstStyle/>
          <a:p>
            <a:pPr algn="ctr">
              <a:lnSpc>
                <a:spcPts val="3359"/>
              </a:lnSpc>
            </a:pPr>
            <a:r>
              <a:rPr lang="en-US" sz="2400" spc="-24">
                <a:solidFill>
                  <a:srgbClr val="000000"/>
                </a:solidFill>
                <a:latin typeface="Graphik Regular" panose="020B0503030202060203" pitchFamily="34" charset="0"/>
              </a:rPr>
              <a:t>MONTH WITH </a:t>
            </a:r>
          </a:p>
          <a:p>
            <a:pPr algn="ctr">
              <a:lnSpc>
                <a:spcPts val="3359"/>
              </a:lnSpc>
            </a:pPr>
            <a:r>
              <a:rPr lang="en-US" sz="2400" spc="-24">
                <a:solidFill>
                  <a:srgbClr val="000000"/>
                </a:solidFill>
                <a:latin typeface="Graphik Regular" panose="020B0503030202060203" pitchFamily="34" charset="0"/>
              </a:rPr>
              <a:t>MOST POSTS</a:t>
            </a:r>
          </a:p>
        </p:txBody>
      </p:sp>
      <p:sp>
        <p:nvSpPr>
          <p:cNvPr id="19" name="TextBox 19">
            <a:extLst>
              <a:ext uri="{FF2B5EF4-FFF2-40B4-BE49-F238E27FC236}">
                <a16:creationId xmlns:a16="http://schemas.microsoft.com/office/drawing/2014/main" id="{874F02E9-55C1-42F5-91B5-1A4480BA41CC}"/>
              </a:ext>
            </a:extLst>
          </p:cNvPr>
          <p:cNvSpPr txBox="1"/>
          <p:nvPr/>
        </p:nvSpPr>
        <p:spPr>
          <a:xfrm>
            <a:off x="11821811" y="3238500"/>
            <a:ext cx="4669281" cy="1226820"/>
          </a:xfrm>
          <a:prstGeom prst="rect">
            <a:avLst/>
          </a:prstGeom>
        </p:spPr>
        <p:txBody>
          <a:bodyPr lIns="0" tIns="0" rIns="0" bIns="0" rtlCol="0" anchor="t">
            <a:spAutoFit/>
          </a:bodyPr>
          <a:lstStyle/>
          <a:p>
            <a:pPr algn="ctr">
              <a:lnSpc>
                <a:spcPts val="10080"/>
              </a:lnSpc>
            </a:pPr>
            <a:r>
              <a:rPr lang="en-US" sz="7200" spc="-72" dirty="0">
                <a:solidFill>
                  <a:srgbClr val="A100FF"/>
                </a:solidFill>
                <a:latin typeface="Clear Sans Regular Bold"/>
              </a:rPr>
              <a:t>JANUARY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8" name="Picture 27">
            <a:extLst>
              <a:ext uri="{FF2B5EF4-FFF2-40B4-BE49-F238E27FC236}">
                <a16:creationId xmlns:a16="http://schemas.microsoft.com/office/drawing/2014/main" id="{CEC82834-F139-6341-8704-95423C0C958D}"/>
              </a:ext>
            </a:extLst>
          </p:cNvPr>
          <p:cNvPicPr>
            <a:picLocks noChangeAspect="1"/>
          </p:cNvPicPr>
          <p:nvPr/>
        </p:nvPicPr>
        <p:blipFill>
          <a:blip r:embed="rId7"/>
          <a:srcRect/>
          <a:stretch>
            <a:fillRect/>
          </a:stretch>
        </p:blipFill>
        <p:spPr>
          <a:xfrm>
            <a:off x="4496753" y="1592190"/>
            <a:ext cx="9571772" cy="71026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2619" y="791919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22619" y="17320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pic>
        <p:nvPicPr>
          <p:cNvPr id="28" name="Picture 27">
            <a:extLst>
              <a:ext uri="{FF2B5EF4-FFF2-40B4-BE49-F238E27FC236}">
                <a16:creationId xmlns:a16="http://schemas.microsoft.com/office/drawing/2014/main" id="{321E9A61-AACF-DB41-B007-BB9C2D02C278}"/>
              </a:ext>
            </a:extLst>
          </p:cNvPr>
          <p:cNvPicPr>
            <a:picLocks noChangeAspect="1"/>
          </p:cNvPicPr>
          <p:nvPr/>
        </p:nvPicPr>
        <p:blipFill>
          <a:blip r:embed="rId7"/>
          <a:srcRect/>
          <a:stretch>
            <a:fillRect/>
          </a:stretch>
        </p:blipFill>
        <p:spPr>
          <a:xfrm>
            <a:off x="5732961" y="1581061"/>
            <a:ext cx="8266904" cy="7124878"/>
          </a:xfrm>
          <a:prstGeom prst="rect">
            <a:avLst/>
          </a:prstGeom>
        </p:spPr>
      </p:pic>
    </p:spTree>
    <p:extLst>
      <p:ext uri="{BB962C8B-B14F-4D97-AF65-F5344CB8AC3E}">
        <p14:creationId xmlns:p14="http://schemas.microsoft.com/office/powerpoint/2010/main" val="2453851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TotalTime>
  <Words>1711</Words>
  <Application>Microsoft Office PowerPoint</Application>
  <PresentationFormat>Custom</PresentationFormat>
  <Paragraphs>149</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Clear Sans Regular Bold</vt:lpstr>
      <vt:lpstr>Calibri</vt:lpstr>
      <vt:lpstr>Graphik Regular</vt:lpstr>
      <vt:lpstr>Arial</vt:lpstr>
      <vt:lpstr>Clear Sans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Vasavi Hegde</cp:lastModifiedBy>
  <cp:revision>8</cp:revision>
  <dcterms:created xsi:type="dcterms:W3CDTF">2006-08-16T00:00:00Z</dcterms:created>
  <dcterms:modified xsi:type="dcterms:W3CDTF">2023-03-03T16:03:46Z</dcterms:modified>
  <dc:identifier>DAEhDyfaYKE</dc:identifier>
</cp:coreProperties>
</file>

<file path=docProps/thumbnail.jpeg>
</file>